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Helvetica World" panose="020B0500040000020004" charset="-122"/>
      <p:regular r:id="rId18"/>
    </p:embeddedFont>
    <p:embeddedFont>
      <p:font typeface="Georgia Pro Condensed" panose="02040506050405020303"/>
      <p:regular r:id="rId19"/>
    </p:embeddedFont>
    <p:embeddedFont>
      <p:font typeface="Helvetica World Bold" panose="020B0800040000020004" charset="-122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Bookman Old Style" panose="02050604050505020204" charset="0"/>
      <p:regular r:id="rId25"/>
      <p:bold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svg"/><Relationship Id="rId10" Type="http://schemas.openxmlformats.org/officeDocument/2006/relationships/image" Target="../media/image2.png"/><Relationship Id="rId1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2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image" Target="../media/image13.jpe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image" Target="../media/image12.jpeg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20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image" Target="../media/image16.jpeg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image" Target="../media/image15.jpeg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svg"/><Relationship Id="rId10" Type="http://schemas.openxmlformats.org/officeDocument/2006/relationships/image" Target="../media/image2.png"/><Relationship Id="rId1" Type="http://schemas.openxmlformats.org/officeDocument/2006/relationships/tags" Target="../tags/tag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1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66750" y="8160385"/>
            <a:ext cx="6886575" cy="18535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u="none" strike="noStrike" spc="-5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Name : Divyesh Jhunjhunwala, Roll No : 23052964</a:t>
            </a:r>
            <a:endParaRPr lang="en-US" sz="3800" u="none" strike="noStrike" spc="-5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4940"/>
              </a:lnSpc>
            </a:pPr>
            <a:r>
              <a:rPr lang="en-US" sz="3800" u="none" strike="noStrike" spc="-5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Section : CSE-25</a:t>
            </a:r>
            <a:endParaRPr lang="en-US" sz="3800" u="none" strike="noStrike" spc="-5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389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5"/>
              </a:lnSpc>
            </a:pPr>
            <a:r>
              <a:rPr lang="en-US" sz="14955" u="none" strike="noStrike" spc="-523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Inflation in Singapore</a:t>
            </a:r>
            <a:endParaRPr lang="en-US" sz="14955" u="none" strike="noStrike" spc="-523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10</a:t>
            </a:r>
            <a:endParaRPr lang="en-US" sz="2000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EC361B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 panose="02040506050405020303"/>
                  <a:ea typeface="Georgia Pro Condensed" panose="02040506050405020303"/>
                  <a:cs typeface="Georgia Pro Condensed" panose="02040506050405020303"/>
                  <a:sym typeface="Georgia Pro Condensed" panose="02040506050405020303"/>
                </a:rPr>
                <a:t>Measures to Control Inflation</a:t>
              </a:r>
              <a:endParaRPr lang="en-US" sz="8000" spc="-240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FFFFF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Government Actions and Support Strategies</a:t>
              </a:r>
              <a:endParaRPr lang="en-US" sz="2500" b="1" spc="-37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1"/>
            </p:custDataLst>
          </p:nvPr>
        </p:nvGrpSpPr>
        <p:grpSpPr>
          <a:xfrm rot="0">
            <a:off x="1800225" y="5143500"/>
            <a:ext cx="4308497" cy="3308667"/>
            <a:chOff x="0" y="0"/>
            <a:chExt cx="5744662" cy="4411557"/>
          </a:xfrm>
        </p:grpSpPr>
        <p:sp>
          <p:nvSpPr>
            <p:cNvPr id="10" name="TextBox 10"/>
            <p:cNvSpPr txBox="1"/>
            <p:nvPr>
              <p:custDataLst>
                <p:tags r:id="rId2"/>
              </p:custDataLst>
            </p:nvPr>
          </p:nvSpPr>
          <p:spPr>
            <a:xfrm>
              <a:off x="0" y="0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FFFFF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Utilities Rebates</a:t>
              </a:r>
              <a:endParaRPr lang="en-US" sz="2500" b="1" spc="-37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3"/>
              </p:custDataLst>
            </p:nvPr>
          </p:nvSpPr>
          <p:spPr>
            <a:xfrm>
              <a:off x="0" y="1060450"/>
              <a:ext cx="5744662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The government has implemented </a:t>
              </a:r>
              <a:r>
                <a:rPr lang="en-US" sz="2400" b="1" u="none" strike="noStrike" spc="-30">
                  <a:solidFill>
                    <a:srgbClr val="0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utilities rebates</a:t>
              </a: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to alleviate financial strain on households, helping them manage rising costs of essential services amid inflationary pressures.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7291388" y="5143500"/>
            <a:ext cx="4010025" cy="3308667"/>
            <a:chOff x="0" y="0"/>
            <a:chExt cx="5346700" cy="4411557"/>
          </a:xfrm>
        </p:grpSpPr>
        <p:sp>
          <p:nvSpPr>
            <p:cNvPr id="13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FFFFF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Household Grants</a:t>
              </a:r>
              <a:endParaRPr lang="en-US" sz="2500" b="1" spc="-37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4" name="TextBox 14"/>
            <p:cNvSpPr txBox="1"/>
            <p:nvPr>
              <p:custDataLst>
                <p:tags r:id="rId6"/>
              </p:custDataLst>
            </p:nvPr>
          </p:nvSpPr>
          <p:spPr>
            <a:xfrm>
              <a:off x="0" y="1060450"/>
              <a:ext cx="5346700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Various </a:t>
              </a:r>
              <a:r>
                <a:rPr lang="en-US" sz="2400" b="1" u="none" strike="noStrike" spc="-30">
                  <a:solidFill>
                    <a:srgbClr val="0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household grants</a:t>
              </a: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have been introduced to provide immediate financial aid to families, ensuring they can maintain their living standards during periods of increasing prices.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7"/>
            </p:custDataLst>
          </p:nvPr>
        </p:nvGrpSpPr>
        <p:grpSpPr>
          <a:xfrm rot="0">
            <a:off x="12172950" y="5143500"/>
            <a:ext cx="4010025" cy="3308667"/>
            <a:chOff x="0" y="0"/>
            <a:chExt cx="5346700" cy="4411557"/>
          </a:xfrm>
        </p:grpSpPr>
        <p:sp>
          <p:nvSpPr>
            <p:cNvPr id="16" name="TextBox 16"/>
            <p:cNvSpPr txBox="1"/>
            <p:nvPr>
              <p:custDataLst>
                <p:tags r:id="rId8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FFFFFF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Strengthening SGD</a:t>
              </a:r>
              <a:endParaRPr lang="en-US" sz="2500" b="1" spc="-37">
                <a:solidFill>
                  <a:srgbClr val="FFFFFF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7" name="TextBox 17"/>
            <p:cNvSpPr txBox="1"/>
            <p:nvPr>
              <p:custDataLst>
                <p:tags r:id="rId9"/>
              </p:custDataLst>
            </p:nvPr>
          </p:nvSpPr>
          <p:spPr>
            <a:xfrm>
              <a:off x="0" y="1060450"/>
              <a:ext cx="5346700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The Monetary Authority of Singapore is focused on </a:t>
              </a:r>
              <a:r>
                <a:rPr lang="en-US" sz="2400" b="1" u="none" strike="noStrike" spc="-30">
                  <a:solidFill>
                    <a:srgbClr val="0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strengthening the SGD</a:t>
              </a: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to combat imported inflation, enhancing the currency's value to stabilize prices for consumers.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Analysis and Conclusion on Inflation</a:t>
            </a:r>
            <a:endParaRPr lang="en-US" sz="8000" u="none" strike="noStrike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3858895"/>
            <a:ext cx="7496175" cy="60534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Singapore’s inflation surge was largely externally driven.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MAS and the government acted proactively and effectively to manage it.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Inflation now near long-term average (2–3%), showing policy success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Suggestions: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Enhance food and energy security.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Support productivity growth to offset wage inflation.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342900" lvl="0" indent="-3429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altLang="en-US" sz="2500" u="none" strike="noStrike" spc="-37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Diversify import sources to reduce exposure to global shocks.</a:t>
            </a:r>
            <a:endParaRPr lang="en-US" altLang="en-US" sz="2500" u="none" strike="noStrike" spc="-37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Credible Data Sources for Inflation</a:t>
            </a:r>
            <a:endParaRPr lang="en-US" sz="8000" u="none" strike="noStrike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4381500"/>
            <a:ext cx="6886575" cy="493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Monetary Authority of Singapore (MAS) – Inflation Reports (2019–2024)</a:t>
            </a: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Singapore Department of Statistics (SingStat)</a:t>
            </a: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IMF World Economic Outlook Database (2024)</a:t>
            </a: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World Bank Open Data – Inflation Rate (Singapore)</a:t>
            </a: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  <a:p>
            <a:pPr marL="0" lvl="0" indent="0" algn="l">
              <a:lnSpc>
                <a:spcPts val="3500"/>
              </a:lnSpc>
            </a:pPr>
            <a:r>
              <a:rPr lang="en-US" alt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Reuters, Channel NewsAsia – Economic Reports (2023–2024)</a:t>
            </a:r>
            <a:endParaRPr lang="en-US" alt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Definition and Concept of Inflation</a:t>
            </a:r>
            <a:endParaRPr lang="en-US" sz="8000" u="none" strike="noStrike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4970780"/>
            <a:ext cx="6886575" cy="4649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500"/>
              </a:lnSpc>
            </a:pPr>
            <a:r>
              <a:rPr lang="en-US" sz="40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Inflation is defined by the </a:t>
            </a:r>
            <a:r>
              <a:rPr lang="en-US" sz="4000" b="1" u="none" strike="noStrike" spc="-37">
                <a:solidFill>
                  <a:srgbClr val="0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IMF</a:t>
            </a:r>
            <a:r>
              <a:rPr lang="en-US" sz="40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as a sustained increase in the general price level of goods and services in an economy. The </a:t>
            </a:r>
            <a:r>
              <a:rPr lang="en-US" sz="4000" b="1" u="none" strike="noStrike" spc="-37">
                <a:solidFill>
                  <a:srgbClr val="0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rPr>
              <a:t>Consumer Price Index (CPI)</a:t>
            </a:r>
            <a:r>
              <a:rPr lang="en-US" sz="40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 measures inflation through changes in consumer prices.</a:t>
            </a:r>
            <a:endParaRPr lang="en-US" sz="40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1"/>
              <a:stretch>
                <a:fillRect l="-342" r="-342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r="-34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1715" y="8078470"/>
            <a:ext cx="4738370" cy="13163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6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Increased consumer spending post-pandemic drives demand-pull inflation, raising prices across sectors.</a:t>
            </a:r>
            <a:endParaRPr lang="en-US" sz="26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1066" y="3381375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Demand-Pull</a:t>
            </a:r>
            <a:endParaRPr lang="en-US" sz="3800" u="none" strike="noStrike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38950" y="8058785"/>
            <a:ext cx="4597400" cy="11569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6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Rising global oil prices lead to higher production costs, causing cost-push inflation in Singapore.</a:t>
            </a:r>
            <a:endParaRPr lang="en-US" sz="26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773192" y="3381375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Cost-Push</a:t>
            </a:r>
            <a:endParaRPr lang="en-US" sz="3800" u="none" strike="noStrike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56820" y="8033385"/>
            <a:ext cx="4453255" cy="1344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6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Dependency on imported goods for essentials like food and fuel contributes to imported inflation pressures.</a:t>
            </a:r>
            <a:endParaRPr lang="en-US" sz="26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51109" y="3381375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Imported Inflation</a:t>
            </a:r>
            <a:endParaRPr lang="en-US" sz="3800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200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Types of Inflation</a:t>
            </a:r>
            <a:endParaRPr lang="en-US" sz="8000" spc="-200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1"/>
              <a:stretch>
                <a:fillRect t="-66" b="-6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66750" y="809625"/>
            <a:ext cx="6886575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Causes of Inflation in Singapore</a:t>
            </a:r>
            <a:endParaRPr lang="en-US" sz="8000" u="none" strike="noStrike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5800" y="5418455"/>
            <a:ext cx="6886575" cy="41548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just">
              <a:lnSpc>
                <a:spcPts val="3500"/>
              </a:lnSpc>
            </a:pPr>
            <a:r>
              <a:rPr lang="en-US" sz="4000" u="none" strike="noStrike" spc="-37">
                <a:solidFill>
                  <a:srgbClr val="000000"/>
                </a:solidFill>
                <a:latin typeface="Bookman Old Style" panose="02050604050505020204" charset="0"/>
                <a:ea typeface="Helvetica World" panose="020B0500040000020004" charset="-122"/>
                <a:cs typeface="Bookman Old Style" panose="02050604050505020204" charset="0"/>
                <a:sym typeface="Helvetica World" panose="020B0500040000020004" charset="-122"/>
              </a:rPr>
              <a:t>Inflation in Singapore is driven by several key factors including global oil price fluctuations, supply chain disruptions from the pandemic, a tight labor market causing wage pressures, and depreciation of the SGD.</a:t>
            </a:r>
            <a:endParaRPr lang="en-US" sz="4000" u="none" strike="noStrike" spc="-37">
              <a:solidFill>
                <a:srgbClr val="000000"/>
              </a:solidFill>
              <a:latin typeface="Bookman Old Style" panose="02050604050505020204" charset="0"/>
              <a:ea typeface="Helvetica World" panose="020B0500040000020004" charset="-122"/>
              <a:cs typeface="Bookman Old Style" panose="020506040505050202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828" cy="1051741"/>
            </a:xfrm>
            <a:custGeom>
              <a:avLst/>
              <a:gdLst/>
              <a:ahLst/>
              <a:cxnLst/>
              <a:rect l="l" t="t" r="r" b="b"/>
              <a:pathLst>
                <a:path w="768828" h="1051741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1"/>
              <a:stretch>
                <a:fillRect t="-414" b="-41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686800" y="571500"/>
            <a:ext cx="832485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Annual CPI Trends</a:t>
            </a:r>
            <a:endParaRPr lang="en-US" sz="8000" spc="-240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86165" y="1866900"/>
            <a:ext cx="9100185" cy="87249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3000" u="none" strike="noStrike" spc="-37">
                <a:solidFill>
                  <a:srgbClr val="FFFFFF"/>
                </a:solidFill>
                <a:latin typeface="Bookman Old Style" panose="02050604050505020204" charset="0"/>
                <a:ea typeface="Helvetica World" panose="020B0500040000020004" charset="-122"/>
                <a:cs typeface="Bookman Old Style" panose="02050604050505020204" charset="0"/>
                <a:sym typeface="Helvetica World" panose="020B0500040000020004" charset="-122"/>
              </a:rPr>
              <a:t>Between 2019 and 2020, Singapore experienced </a:t>
            </a:r>
            <a:r>
              <a:rPr lang="en-US" sz="3000" b="1" u="none" strike="noStrike" spc="-37">
                <a:solidFill>
                  <a:srgbClr val="FFFFFF"/>
                </a:solidFill>
                <a:latin typeface="Bookman Old Style" panose="02050604050505020204" charset="0"/>
                <a:ea typeface="Helvetica World Bold" panose="020B0800040000020004" charset="-122"/>
                <a:cs typeface="Bookman Old Style" panose="02050604050505020204" charset="0"/>
                <a:sym typeface="Helvetica World Bold" panose="020B0800040000020004" charset="-122"/>
              </a:rPr>
              <a:t>low inflation rates</a:t>
            </a:r>
            <a:r>
              <a:rPr lang="en-US" sz="3000" u="none" strike="noStrike" spc="-37">
                <a:solidFill>
                  <a:srgbClr val="FFFFFF"/>
                </a:solidFill>
                <a:latin typeface="Bookman Old Style" panose="02050604050505020204" charset="0"/>
                <a:ea typeface="Helvetica World" panose="020B0500040000020004" charset="-122"/>
                <a:cs typeface="Bookman Old Style" panose="02050604050505020204" charset="0"/>
                <a:sym typeface="Helvetica World" panose="020B0500040000020004" charset="-122"/>
              </a:rPr>
              <a:t>, </a:t>
            </a:r>
            <a:r>
              <a:rPr lang="en-US" altLang="en-US" sz="3000" u="none" strike="noStrike" spc="-37">
                <a:solidFill>
                  <a:srgbClr val="FFFFFF"/>
                </a:solidFill>
                <a:latin typeface="Bookman Old Style" panose="02050604050505020204" charset="0"/>
                <a:ea typeface="Helvetica World" panose="020B0500040000020004" charset="-122"/>
                <a:cs typeface="Bookman Old Style" panose="02050604050505020204" charset="0"/>
                <a:sym typeface="Helvetica World" panose="020B0500040000020004" charset="-122"/>
              </a:rPr>
              <a:t>From 2019 to 2024, Singapore’s inflation showed notable shifts influenced by global and domestic factors. Inflation was low at 0.6% in 2019, then turned slightly negative in 2020 (–0.2%) due to weak demand during the pandemic. It rose to 2.3% in 2021 as the economy reopened and supply chains tightened, before peaking at 6.1% in 2022 amid global energy and food price spikes. With the Monetary Authority of Singapore (MAS) tightening policy and supply conditions improving, inflation eased to 4.8% in 2023 and is projected to settle around 3.0% in 2024, close to the long-term target range of 2–3%.</a:t>
            </a:r>
            <a:r>
              <a:rPr lang="en-US" sz="3000" u="none" strike="noStrike" spc="-37">
                <a:solidFill>
                  <a:srgbClr val="FFFFFF"/>
                </a:solidFill>
                <a:latin typeface="Bookman Old Style" panose="02050604050505020204" charset="0"/>
                <a:ea typeface="Helvetica World" panose="020B0500040000020004" charset="-122"/>
                <a:cs typeface="Bookman Old Style" panose="02050604050505020204" charset="0"/>
                <a:sym typeface="Helvetica World" panose="020B0500040000020004" charset="-122"/>
              </a:rPr>
              <a:t>contributing to economic stability. The Consumer Price Index (CPI) remained relatively stable, reflecting effective monetary policies in response to global economic conditions.</a:t>
            </a:r>
            <a:endParaRPr lang="en-US" sz="3000" u="none" strike="noStrike" spc="-37">
              <a:solidFill>
                <a:srgbClr val="FFFFFF"/>
              </a:solidFill>
              <a:latin typeface="Bookman Old Style" panose="02050604050505020204" charset="0"/>
              <a:ea typeface="Helvetica World" panose="020B0500040000020004" charset="-122"/>
              <a:cs typeface="Bookman Old Style" panose="02050604050505020204" charset="0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CC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0">
            <a:off x="666750" y="666750"/>
            <a:ext cx="6545058" cy="8953500"/>
            <a:chOff x="0" y="0"/>
            <a:chExt cx="768828" cy="10517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8828" cy="1051741"/>
            </a:xfrm>
            <a:custGeom>
              <a:avLst/>
              <a:gdLst/>
              <a:ahLst/>
              <a:cxnLst/>
              <a:rect l="l" t="t" r="r" b="b"/>
              <a:pathLst>
                <a:path w="768828" h="1051741">
                  <a:moveTo>
                    <a:pt x="53229" y="0"/>
                  </a:moveTo>
                  <a:lnTo>
                    <a:pt x="715599" y="0"/>
                  </a:lnTo>
                  <a:cubicBezTo>
                    <a:pt x="729717" y="0"/>
                    <a:pt x="743256" y="5608"/>
                    <a:pt x="753238" y="15590"/>
                  </a:cubicBezTo>
                  <a:cubicBezTo>
                    <a:pt x="763220" y="25573"/>
                    <a:pt x="768828" y="39112"/>
                    <a:pt x="768828" y="53229"/>
                  </a:cubicBezTo>
                  <a:lnTo>
                    <a:pt x="768828" y="998512"/>
                  </a:lnTo>
                  <a:cubicBezTo>
                    <a:pt x="768828" y="1027909"/>
                    <a:pt x="744997" y="1051741"/>
                    <a:pt x="715599" y="1051741"/>
                  </a:cubicBezTo>
                  <a:lnTo>
                    <a:pt x="53229" y="1051741"/>
                  </a:lnTo>
                  <a:cubicBezTo>
                    <a:pt x="39112" y="1051741"/>
                    <a:pt x="25573" y="1046133"/>
                    <a:pt x="15590" y="1036150"/>
                  </a:cubicBezTo>
                  <a:cubicBezTo>
                    <a:pt x="5608" y="1026168"/>
                    <a:pt x="0" y="1012629"/>
                    <a:pt x="0" y="998512"/>
                  </a:cubicBezTo>
                  <a:lnTo>
                    <a:pt x="0" y="53229"/>
                  </a:lnTo>
                  <a:cubicBezTo>
                    <a:pt x="0" y="23831"/>
                    <a:pt x="23831" y="0"/>
                    <a:pt x="53229" y="0"/>
                  </a:cubicBezTo>
                  <a:close/>
                </a:path>
              </a:pathLst>
            </a:custGeom>
            <a:blipFill>
              <a:blip r:embed="rId1"/>
              <a:stretch>
                <a:fillRect t="-414" b="-41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296400" y="733425"/>
            <a:ext cx="8324850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Global Supply Chain Disruptions</a:t>
            </a:r>
            <a:endParaRPr lang="en-US" sz="8000" spc="-240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4533900"/>
            <a:ext cx="832485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 spc="-37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The sharp rise in inflation during 2021-2022 can be attributed to significant disruptions in the global supply chain, impacting the availability and costs of goods across various sectors in Singapore.</a:t>
            </a:r>
            <a:endParaRPr lang="en-US" sz="2500" u="none" strike="noStrike" spc="-37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id="3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5" name="Group 5"/>
          <p:cNvGrpSpPr/>
          <p:nvPr>
            <p:custDataLst>
              <p:tags r:id="rId3"/>
            </p:custDataLst>
          </p:nvPr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id="6" name="Freeform 6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7"/>
            </p:custDataLst>
          </p:nvPr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9"/>
              <a:stretch>
                <a:fillRect l="-342" r="-342"/>
              </a:stretch>
            </a:blipFill>
          </p:spPr>
        </p:sp>
      </p:grpSp>
      <p:grpSp>
        <p:nvGrpSpPr>
          <p:cNvPr id="13" name="Group 13"/>
          <p:cNvGrpSpPr/>
          <p:nvPr>
            <p:custDataLst>
              <p:tags r:id="rId10"/>
            </p:custDataLst>
          </p:nvPr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id="14" name="Freeform 14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12"/>
              <a:stretch>
                <a:fillRect l="-342" r="-342"/>
              </a:stretch>
            </a:blipFill>
          </p:spPr>
        </p:sp>
      </p:grpSp>
      <p:grpSp>
        <p:nvGrpSpPr>
          <p:cNvPr id="15" name="Group 15"/>
          <p:cNvGrpSpPr/>
          <p:nvPr>
            <p:custDataLst>
              <p:tags r:id="rId13"/>
            </p:custDataLst>
          </p:nvPr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15"/>
              <a:stretch>
                <a:fillRect l="-342" r="-342"/>
              </a:stretch>
            </a:blipFill>
          </p:spPr>
        </p:sp>
      </p:grp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1021783" y="8292521"/>
            <a:ext cx="4738234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2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Rising prices have led to increased living costs, affecting households across Singapore.</a:t>
            </a:r>
            <a:endParaRPr lang="en-US" sz="22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1041066" y="3381375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Higher Cost</a:t>
            </a:r>
            <a:endParaRPr lang="en-US" sz="3800" u="none" strike="noStrike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6773192" y="8292521"/>
            <a:ext cx="4741615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2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Small and medium enterprises are struggling to maintain profitability due to rising operational costs.</a:t>
            </a:r>
            <a:endParaRPr lang="en-US" sz="22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9"/>
            </p:custDataLst>
          </p:nvPr>
        </p:nvSpPr>
        <p:spPr>
          <a:xfrm>
            <a:off x="6773192" y="3381375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Impact on SMEs</a:t>
            </a:r>
            <a:endParaRPr lang="en-US" sz="3800" u="none" strike="noStrike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1" name="TextBox 21"/>
          <p:cNvSpPr txBox="1"/>
          <p:nvPr>
            <p:custDataLst>
              <p:tags r:id="rId20"/>
            </p:custDataLst>
          </p:nvPr>
        </p:nvSpPr>
        <p:spPr>
          <a:xfrm>
            <a:off x="12551109" y="8291369"/>
            <a:ext cx="4691983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0"/>
              </a:lnSpc>
            </a:pPr>
            <a:r>
              <a:rPr lang="en-US" sz="2200" spc="-25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Inflationary pressures are causing challenges for wage growth, leading to increased income inequality.</a:t>
            </a:r>
            <a:endParaRPr lang="en-US" sz="2200" spc="-25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21"/>
            </p:custDataLst>
          </p:nvPr>
        </p:nvSpPr>
        <p:spPr>
          <a:xfrm>
            <a:off x="12551109" y="3381375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95">
                <a:solidFill>
                  <a:srgbClr val="80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Wage Pressure</a:t>
            </a:r>
            <a:endParaRPr lang="en-US" sz="3800" spc="-95">
              <a:solidFill>
                <a:srgbClr val="80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200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Effects of Inflation</a:t>
            </a:r>
            <a:endParaRPr lang="en-US" sz="8000" spc="-200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id="3" name="Freeform 3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5" name="Group 5"/>
          <p:cNvGrpSpPr/>
          <p:nvPr>
            <p:custDataLst>
              <p:tags r:id="rId3"/>
            </p:custDataLst>
          </p:nvPr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id="6" name="Freeform 6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8" name="Group 8"/>
          <p:cNvGrpSpPr/>
          <p:nvPr>
            <p:custDataLst>
              <p:tags r:id="rId5"/>
            </p:custDataLst>
          </p:nvPr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id="9" name="Freeform 9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CC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7"/>
            </p:custDataLst>
          </p:nvPr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9"/>
              <a:stretch>
                <a:fillRect l="-342" r="-342"/>
              </a:stretch>
            </a:blipFill>
          </p:spPr>
        </p:sp>
      </p:grpSp>
      <p:grpSp>
        <p:nvGrpSpPr>
          <p:cNvPr id="13" name="Group 13"/>
          <p:cNvGrpSpPr/>
          <p:nvPr>
            <p:custDataLst>
              <p:tags r:id="rId10"/>
            </p:custDataLst>
          </p:nvPr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id="14" name="Freeform 14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12"/>
              <a:stretch>
                <a:fillRect l="-342" r="-342"/>
              </a:stretch>
            </a:blipFill>
          </p:spPr>
        </p:sp>
      </p:grpSp>
      <p:grpSp>
        <p:nvGrpSpPr>
          <p:cNvPr id="15" name="Group 15"/>
          <p:cNvGrpSpPr/>
          <p:nvPr>
            <p:custDataLst>
              <p:tags r:id="rId13"/>
            </p:custDataLst>
          </p:nvPr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15"/>
              <a:stretch>
                <a:fillRect l="-342" r="-342"/>
              </a:stretch>
            </a:blipFill>
          </p:spPr>
        </p:sp>
      </p:grp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1021783" y="8282996"/>
            <a:ext cx="4738234" cy="92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5"/>
              </a:lnSpc>
            </a:pPr>
            <a:r>
              <a:rPr lang="en-US" sz="2200" spc="-25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Higher import costs can lead to increased prices for consumers and businesses alike.</a:t>
            </a:r>
            <a:endParaRPr lang="en-US" sz="2200" spc="-25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1041066" y="3381375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Effects on Imports</a:t>
            </a:r>
            <a:endParaRPr lang="en-US" sz="3800" u="none" strike="noStrike" spc="-95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6773192" y="8282996"/>
            <a:ext cx="4741615" cy="92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5"/>
              </a:lnSpc>
            </a:pPr>
            <a:r>
              <a:rPr lang="en-US" sz="2200" spc="-25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Export competitiveness may decline as inflation raises the costs of production for local goods.</a:t>
            </a:r>
            <a:endParaRPr lang="en-US" sz="2200" spc="-25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9"/>
            </p:custDataLst>
          </p:nvPr>
        </p:nvSpPr>
        <p:spPr>
          <a:xfrm>
            <a:off x="6773192" y="3381375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Effects on Exports</a:t>
            </a:r>
            <a:endParaRPr lang="en-US" sz="3800" u="none" strike="noStrike" spc="-95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1" name="TextBox 21"/>
          <p:cNvSpPr txBox="1"/>
          <p:nvPr>
            <p:custDataLst>
              <p:tags r:id="rId20"/>
            </p:custDataLst>
          </p:nvPr>
        </p:nvSpPr>
        <p:spPr>
          <a:xfrm>
            <a:off x="12551109" y="8281844"/>
            <a:ext cx="4691983" cy="92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5"/>
              </a:lnSpc>
            </a:pPr>
            <a:r>
              <a:rPr lang="en-US" sz="2200" spc="-25">
                <a:solidFill>
                  <a:srgbClr val="FFFFFF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Inflation can undermine overall competitiveness, affecting Singapore's position in the global market.</a:t>
            </a:r>
            <a:endParaRPr lang="en-US" sz="2200" spc="-25">
              <a:solidFill>
                <a:srgbClr val="FFFFFF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21"/>
            </p:custDataLst>
          </p:nvPr>
        </p:nvSpPr>
        <p:spPr>
          <a:xfrm>
            <a:off x="12551109" y="3381375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95">
                <a:solidFill>
                  <a:srgbClr val="FFFFFF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Overall Competitiveness</a:t>
            </a:r>
            <a:endParaRPr lang="en-US" sz="3800" spc="-95">
              <a:solidFill>
                <a:srgbClr val="FFFFFF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66750" y="809625"/>
            <a:ext cx="169545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200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rPr>
              <a:t>Economic Impacts</a:t>
            </a:r>
            <a:endParaRPr lang="en-US" sz="8000" spc="-200">
              <a:solidFill>
                <a:srgbClr val="CC0000"/>
              </a:solidFill>
              <a:latin typeface="Georgia Pro Condensed" panose="02040506050405020303"/>
              <a:ea typeface="Georgia Pro Condensed" panose="02040506050405020303"/>
              <a:cs typeface="Georgia Pro Condensed" panose="02040506050405020303"/>
              <a:sym typeface="Georgia Pro Condensed" panose="020405060504050203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rPr>
              <a:t>9</a:t>
            </a:r>
            <a:endParaRPr lang="en-US" sz="2000">
              <a:solidFill>
                <a:srgbClr val="000000"/>
              </a:solidFill>
              <a:latin typeface="Helvetica World" panose="020B0500040000020004" charset="-122"/>
              <a:ea typeface="Helvetica World" panose="020B0500040000020004" charset="-122"/>
              <a:cs typeface="Helvetica World" panose="020B0500040000020004" charset="-122"/>
              <a:sym typeface="Helvetica World" panose="020B050004000002000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665700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8000" spc="-240">
                  <a:solidFill>
                    <a:srgbClr val="CC0000"/>
                  </a:solidFill>
                  <a:latin typeface="Georgia Pro Condensed" panose="02040506050405020303"/>
                  <a:ea typeface="Georgia Pro Condensed" panose="02040506050405020303"/>
                  <a:cs typeface="Georgia Pro Condensed" panose="02040506050405020303"/>
                  <a:sym typeface="Georgia Pro Condensed" panose="02040506050405020303"/>
                </a:rPr>
                <a:t>Measures to Control Inflation</a:t>
              </a:r>
              <a:endParaRPr lang="en-US" sz="8000" spc="-240">
                <a:solidFill>
                  <a:srgbClr val="CC0000"/>
                </a:solidFill>
                <a:latin typeface="Georgia Pro Condensed" panose="02040506050405020303"/>
                <a:ea typeface="Georgia Pro Condensed" panose="02040506050405020303"/>
                <a:cs typeface="Georgia Pro Condensed" panose="02040506050405020303"/>
                <a:sym typeface="Georgia Pro Condensed" panose="0204050605040502030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87687"/>
              <a:ext cx="17665700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8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Key Strategies Employed in Singapore</a:t>
              </a:r>
              <a:endParaRPr lang="en-US" sz="2500" b="1" spc="-37">
                <a:solidFill>
                  <a:srgbClr val="8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1"/>
            </p:custDataLst>
          </p:nvPr>
        </p:nvGrpSpPr>
        <p:grpSpPr>
          <a:xfrm rot="0">
            <a:off x="1800225" y="5143500"/>
            <a:ext cx="4370070" cy="3308350"/>
            <a:chOff x="0" y="0"/>
            <a:chExt cx="5826759" cy="4411134"/>
          </a:xfrm>
        </p:grpSpPr>
        <p:sp>
          <p:nvSpPr>
            <p:cNvPr id="10" name="TextBox 10"/>
            <p:cNvSpPr txBox="1"/>
            <p:nvPr>
              <p:custDataLst>
                <p:tags r:id="rId2"/>
              </p:custDataLst>
            </p:nvPr>
          </p:nvSpPr>
          <p:spPr>
            <a:xfrm>
              <a:off x="0" y="0"/>
              <a:ext cx="5744662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8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Monetary Policy</a:t>
              </a:r>
              <a:endParaRPr lang="en-US" sz="2500" b="1" spc="-37">
                <a:solidFill>
                  <a:srgbClr val="8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3"/>
              </p:custDataLst>
            </p:nvPr>
          </p:nvSpPr>
          <p:spPr>
            <a:xfrm>
              <a:off x="0" y="1060027"/>
              <a:ext cx="5826759" cy="335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The Monetary Authority of Singapore employs an </a:t>
              </a:r>
              <a:r>
                <a:rPr lang="en-US" sz="2400" b="1" u="none" strike="noStrike" spc="-30">
                  <a:solidFill>
                    <a:srgbClr val="0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exchange rate-based monetary policy</a:t>
              </a: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to control inflation, allowing for adjustments to the nominal effective exchange rate to stabilize prices.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4"/>
            </p:custDataLst>
          </p:nvPr>
        </p:nvGrpSpPr>
        <p:grpSpPr>
          <a:xfrm rot="0">
            <a:off x="7291388" y="5143500"/>
            <a:ext cx="4010025" cy="3308668"/>
            <a:chOff x="0" y="0"/>
            <a:chExt cx="5346700" cy="4411557"/>
          </a:xfrm>
        </p:grpSpPr>
        <p:sp>
          <p:nvSpPr>
            <p:cNvPr id="13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8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Government Assistance</a:t>
              </a:r>
              <a:endParaRPr lang="en-US" sz="2500" b="1" spc="-37">
                <a:solidFill>
                  <a:srgbClr val="8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4" name="TextBox 14"/>
            <p:cNvSpPr txBox="1"/>
            <p:nvPr>
              <p:custDataLst>
                <p:tags r:id="rId6"/>
              </p:custDataLst>
            </p:nvPr>
          </p:nvSpPr>
          <p:spPr>
            <a:xfrm>
              <a:off x="0" y="1060450"/>
              <a:ext cx="5346700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Various government support packages, including </a:t>
              </a:r>
              <a:r>
                <a:rPr lang="en-US" sz="2400" b="1" u="none" strike="noStrike" spc="-30">
                  <a:solidFill>
                    <a:srgbClr val="0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utilities rebates</a:t>
              </a: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 and grants, help mitigate financial burdens on households while addressing rising costs stemming from inflationary pressures.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7"/>
            </p:custDataLst>
          </p:nvPr>
        </p:nvGrpSpPr>
        <p:grpSpPr>
          <a:xfrm rot="0">
            <a:off x="12172950" y="5143500"/>
            <a:ext cx="4010025" cy="3308667"/>
            <a:chOff x="0" y="0"/>
            <a:chExt cx="5346700" cy="4411557"/>
          </a:xfrm>
        </p:grpSpPr>
        <p:sp>
          <p:nvSpPr>
            <p:cNvPr id="16" name="TextBox 16"/>
            <p:cNvSpPr txBox="1"/>
            <p:nvPr>
              <p:custDataLst>
                <p:tags r:id="rId8"/>
              </p:custDataLst>
            </p:nvPr>
          </p:nvSpPr>
          <p:spPr>
            <a:xfrm>
              <a:off x="0" y="0"/>
              <a:ext cx="5346700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>
                  <a:solidFill>
                    <a:srgbClr val="800000"/>
                  </a:solidFill>
                  <a:latin typeface="Helvetica World Bold" panose="020B0800040000020004" charset="-122"/>
                  <a:ea typeface="Helvetica World Bold" panose="020B0800040000020004" charset="-122"/>
                  <a:cs typeface="Helvetica World Bold" panose="020B0800040000020004" charset="-122"/>
                  <a:sym typeface="Helvetica World Bold" panose="020B0800040000020004" charset="-122"/>
                </a:rPr>
                <a:t>Strengthening SGD</a:t>
              </a:r>
              <a:endParaRPr lang="en-US" sz="2500" b="1" spc="-37">
                <a:solidFill>
                  <a:srgbClr val="800000"/>
                </a:solidFill>
                <a:latin typeface="Helvetica World Bold" panose="020B0800040000020004" charset="-122"/>
                <a:ea typeface="Helvetica World Bold" panose="020B0800040000020004" charset="-122"/>
                <a:cs typeface="Helvetica World Bold" panose="020B0800040000020004" charset="-122"/>
                <a:sym typeface="Helvetica World Bold" panose="020B0800040000020004" charset="-122"/>
              </a:endParaRPr>
            </a:p>
          </p:txBody>
        </p:sp>
        <p:sp>
          <p:nvSpPr>
            <p:cNvPr id="17" name="TextBox 17"/>
            <p:cNvSpPr txBox="1"/>
            <p:nvPr>
              <p:custDataLst>
                <p:tags r:id="rId9"/>
              </p:custDataLst>
            </p:nvPr>
          </p:nvSpPr>
          <p:spPr>
            <a:xfrm>
              <a:off x="0" y="1060450"/>
              <a:ext cx="5346700" cy="335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400" u="none" strike="noStrike" spc="-30">
                  <a:solidFill>
                    <a:srgbClr val="000000"/>
                  </a:solidFill>
                  <a:latin typeface="Helvetica World" panose="020B0500040000020004" charset="-122"/>
                  <a:ea typeface="Helvetica World" panose="020B0500040000020004" charset="-122"/>
                  <a:cs typeface="Helvetica World" panose="020B0500040000020004" charset="-122"/>
                  <a:sym typeface="Helvetica World" panose="020B0500040000020004" charset="-122"/>
                </a:rPr>
                <a:t>Efforts to strengthen the Singapore Dollar (SGD) aim to reduce imported inflation by making imports less expensive, ultimately contributing to a more stable economic environment.</a:t>
              </a:r>
              <a:endParaRPr lang="en-US" sz="2400" u="none" strike="noStrike" spc="-30">
                <a:solidFill>
                  <a:srgbClr val="000000"/>
                </a:solidFill>
                <a:latin typeface="Helvetica World" panose="020B0500040000020004" charset="-122"/>
                <a:ea typeface="Helvetica World" panose="020B0500040000020004" charset="-122"/>
                <a:cs typeface="Helvetica World" panose="020B0500040000020004" charset="-122"/>
                <a:sym typeface="Helvetica World" panose="020B0500040000020004" charset="-122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0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1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2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3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4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5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6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7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8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19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0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1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2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3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4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5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6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7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8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29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0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1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2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3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4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5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6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37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38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39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40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1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2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3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4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5.xml><?xml version="1.0" encoding="utf-8"?>
<p:tagLst xmlns:p="http://schemas.openxmlformats.org/presentationml/2006/main">
  <p:tag name="KSO_WM_DIAGRAM_VIRTUALLY_FRAME" val="{&quot;height&quot;:260.75,&quot;left&quot;:141.75,&quot;top&quot;:405,&quot;width&quot;:1132.5}"/>
</p:tagLst>
</file>

<file path=ppt/tags/tag46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47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48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49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5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50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51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52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53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54.xml><?xml version="1.0" encoding="utf-8"?>
<p:tagLst xmlns:p="http://schemas.openxmlformats.org/presentationml/2006/main">
  <p:tag name="KSO_WM_DIAGRAM_VIRTUALLY_FRAME" val="{&quot;height&quot;:260.5249974599263,&quot;left&quot;:141.75,&quot;top&quot;:405,&quot;width&quot;:1132.5}"/>
</p:tagLst>
</file>

<file path=ppt/tags/tag6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7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8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ags/tag9.xml><?xml version="1.0" encoding="utf-8"?>
<p:tagLst xmlns:p="http://schemas.openxmlformats.org/presentationml/2006/main">
  <p:tag name="KSO_WM_DIAGRAM_VIRTUALLY_FRAME" val="{&quot;height&quot;:528.5,&quot;left&quot;:52.5,&quot;top&quot;:229,&quot;width&quot;:133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4737</Words>
  <Application>WPS Presentation</Application>
  <PresentationFormat>On-screen Show (4:3)</PresentationFormat>
  <Paragraphs>123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SimSun</vt:lpstr>
      <vt:lpstr>Wingdings</vt:lpstr>
      <vt:lpstr>Helvetica World</vt:lpstr>
      <vt:lpstr>Georgia Pro Condensed</vt:lpstr>
      <vt:lpstr>Helvetica World Bold</vt:lpstr>
      <vt:lpstr>Microsoft YaHei</vt:lpstr>
      <vt:lpstr>Arial Unicode MS</vt:lpstr>
      <vt:lpstr>Calibri</vt:lpstr>
      <vt:lpstr>AMGDT_IV25</vt:lpstr>
      <vt:lpstr>Arial Narrow</vt:lpstr>
      <vt:lpstr>Arial Black</vt:lpstr>
      <vt:lpstr>Bahnschrift Light</vt:lpstr>
      <vt:lpstr>Arial Rounded MT Bold</vt:lpstr>
      <vt:lpstr>Bahnschrift Light Condensed</vt:lpstr>
      <vt:lpstr>Constantia</vt:lpstr>
      <vt:lpstr>Lucida Calligraphy</vt:lpstr>
      <vt:lpstr>Book Antiqua</vt:lpstr>
      <vt:lpstr>Bookman Old Style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Inflation in Singapore</dc:title>
  <dc:creator/>
  <dc:description>Presentation - Inflation in Singapore</dc:description>
  <cp:lastModifiedBy>Divyesh Jhunjhunwala</cp:lastModifiedBy>
  <cp:revision>2</cp:revision>
  <dcterms:created xsi:type="dcterms:W3CDTF">2006-08-16T00:00:00Z</dcterms:created>
  <dcterms:modified xsi:type="dcterms:W3CDTF">2025-11-10T16:20:00Z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67576B8B8D07425A99717DC47710F0AE_12</vt:lpwstr>
  </property>
  <property fmtid="{D5CDD505-2E9C-101B-9397-08002B2CF9AE}" pid="3" name="KSOProductBuildVer">
    <vt:lpwstr>1033-12.2.0.23131</vt:lpwstr>
  </property>
</Properties>
</file>